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6497" r:id="rId3"/>
    <p:sldId id="258" r:id="rId4"/>
    <p:sldId id="6477" r:id="rId6"/>
    <p:sldId id="1011" r:id="rId7"/>
    <p:sldId id="6478" r:id="rId8"/>
    <p:sldId id="1012" r:id="rId9"/>
    <p:sldId id="6479" r:id="rId10"/>
    <p:sldId id="3235" r:id="rId11"/>
    <p:sldId id="6519" r:id="rId12"/>
    <p:sldId id="6520" r:id="rId13"/>
    <p:sldId id="6521" r:id="rId14"/>
    <p:sldId id="6522" r:id="rId15"/>
    <p:sldId id="6482" r:id="rId16"/>
    <p:sldId id="6475" r:id="rId17"/>
    <p:sldId id="6528" r:id="rId18"/>
    <p:sldId id="6481" r:id="rId19"/>
    <p:sldId id="3238" r:id="rId20"/>
    <p:sldId id="6476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299"/>
    <a:srgbClr val="2E5292"/>
    <a:srgbClr val="254275"/>
    <a:srgbClr val="12203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57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1D4C9-023C-4192-AB93-590CB094F4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16636-4AC2-4A8B-999E-D410636806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9757E68-9006-41A2-97E3-89386155C81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428E4-218F-44A1-B8E3-B9791473E7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B1EE6-5B35-4E2E-A7BA-1A35B24470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36.xml"/><Relationship Id="rId7" Type="http://schemas.openxmlformats.org/officeDocument/2006/relationships/image" Target="../media/image15.png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47.xml"/><Relationship Id="rId7" Type="http://schemas.openxmlformats.org/officeDocument/2006/relationships/image" Target="../media/image18.png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tags" Target="../tags/tag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5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.png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30.xml"/><Relationship Id="rId7" Type="http://schemas.openxmlformats.org/officeDocument/2006/relationships/image" Target="../media/image12.png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E:\校园夏景\_UST3821.jpg_UST38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0209" b="596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5715" y="0"/>
            <a:ext cx="62357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0" h="10432">
                <a:moveTo>
                  <a:pt x="0" y="0"/>
                </a:moveTo>
                <a:lnTo>
                  <a:pt x="9820" y="0"/>
                </a:lnTo>
                <a:lnTo>
                  <a:pt x="7024" y="10432"/>
                </a:lnTo>
                <a:lnTo>
                  <a:pt x="0" y="1043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3"/>
            </p:custDataLst>
          </p:nvPr>
        </p:nvSpPr>
        <p:spPr>
          <a:xfrm>
            <a:off x="6193155" y="0"/>
            <a:ext cx="346075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50" h="10432">
                <a:moveTo>
                  <a:pt x="2795" y="0"/>
                </a:moveTo>
                <a:lnTo>
                  <a:pt x="5450" y="0"/>
                </a:lnTo>
                <a:lnTo>
                  <a:pt x="2654" y="10432"/>
                </a:lnTo>
                <a:lnTo>
                  <a:pt x="0" y="10432"/>
                </a:lnTo>
                <a:lnTo>
                  <a:pt x="2795" y="0"/>
                </a:lnTo>
                <a:close/>
              </a:path>
            </a:pathLst>
          </a:custGeom>
          <a:gradFill>
            <a:gsLst>
              <a:gs pos="0">
                <a:srgbClr val="186299">
                  <a:alpha val="79000"/>
                </a:srgbClr>
              </a:gs>
              <a:gs pos="100000">
                <a:srgbClr val="FFFFFF">
                  <a:alpha val="17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>
            <p:custDataLst>
              <p:tags r:id="rId4"/>
            </p:custDataLst>
          </p:nvPr>
        </p:nvSpPr>
        <p:spPr>
          <a:xfrm>
            <a:off x="2721610" y="0"/>
            <a:ext cx="7385685" cy="68586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11" h="10432">
                <a:moveTo>
                  <a:pt x="2795" y="0"/>
                </a:moveTo>
                <a:lnTo>
                  <a:pt x="5511" y="0"/>
                </a:lnTo>
                <a:lnTo>
                  <a:pt x="2716" y="10432"/>
                </a:lnTo>
                <a:lnTo>
                  <a:pt x="0" y="10432"/>
                </a:lnTo>
                <a:lnTo>
                  <a:pt x="2795" y="0"/>
                </a:lnTo>
                <a:close/>
              </a:path>
            </a:pathLst>
          </a:custGeom>
          <a:gradFill>
            <a:gsLst>
              <a:gs pos="0">
                <a:srgbClr val="186299">
                  <a:alpha val="79000"/>
                </a:srgbClr>
              </a:gs>
              <a:gs pos="100000">
                <a:srgbClr val="FFFFFF">
                  <a:alpha val="17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4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Fisher</a:t>
            </a:r>
            <a:r>
              <a:rPr lang="zh-CN" altLang="en-US" sz="4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数字分类实验</a:t>
            </a:r>
            <a:endParaRPr lang="zh-CN" altLang="en-US" sz="4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 descr="天津科技大学矢量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65" y="369570"/>
            <a:ext cx="2950210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5500" y="799465"/>
            <a:ext cx="8550910" cy="553847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Docer搜索：半想象现实   http://chn.docer.com/works/?userid=199927538"/>
          <p:cNvSpPr txBox="1"/>
          <p:nvPr>
            <p:custDataLst>
              <p:tags r:id="rId4"/>
            </p:custDataLst>
          </p:nvPr>
        </p:nvSpPr>
        <p:spPr>
          <a:xfrm>
            <a:off x="1200677" y="33907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原理方法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80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>
            <p:custDataLst>
              <p:tags r:id="rId5"/>
            </p:custDataLst>
          </p:nvPr>
        </p:nvSpPr>
        <p:spPr>
          <a:xfrm>
            <a:off x="1200677" y="799356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15915" y="3661410"/>
            <a:ext cx="5230495" cy="1017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41850" y="5237480"/>
            <a:ext cx="3587750" cy="93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830" y="799465"/>
            <a:ext cx="9100820" cy="592391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Docer搜索：半想象现实   http://chn.docer.com/works/?userid=199927538"/>
          <p:cNvSpPr txBox="1"/>
          <p:nvPr>
            <p:custDataLst>
              <p:tags r:id="rId4"/>
            </p:custDataLst>
          </p:nvPr>
        </p:nvSpPr>
        <p:spPr>
          <a:xfrm>
            <a:off x="1200677" y="33907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原理方法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80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>
            <p:custDataLst>
              <p:tags r:id="rId5"/>
            </p:custDataLst>
          </p:nvPr>
        </p:nvSpPr>
        <p:spPr>
          <a:xfrm>
            <a:off x="1200677" y="799356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03340" y="5031740"/>
            <a:ext cx="4893310" cy="169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900" y="513080"/>
            <a:ext cx="5940425" cy="566420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Docer搜索：半想象现实   http://chn.docer.com/works/?userid=199927538"/>
          <p:cNvSpPr txBox="1"/>
          <p:nvPr>
            <p:custDataLst>
              <p:tags r:id="rId4"/>
            </p:custDataLst>
          </p:nvPr>
        </p:nvSpPr>
        <p:spPr>
          <a:xfrm>
            <a:off x="1200677" y="33907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原理方法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80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>
            <p:custDataLst>
              <p:tags r:id="rId5"/>
            </p:custDataLst>
          </p:nvPr>
        </p:nvSpPr>
        <p:spPr>
          <a:xfrm>
            <a:off x="1200677" y="799356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59675" y="929640"/>
            <a:ext cx="3615055" cy="124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59675" y="4567555"/>
            <a:ext cx="396240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E:\校园春景\滨海西\TUST3359.jpgTUST3359"/>
          <p:cNvPicPr>
            <a:picLocks noChangeAspect="1"/>
          </p:cNvPicPr>
          <p:nvPr/>
        </p:nvPicPr>
        <p:blipFill rotWithShape="1">
          <a:blip r:embed="rId1">
            <a:lum bright="6000" contrast="12000"/>
          </a:blip>
          <a:srcRect t="15077" b="35747"/>
          <a:stretch>
            <a:fillRect/>
          </a:stretch>
        </p:blipFill>
        <p:spPr>
          <a:xfrm>
            <a:off x="0" y="0"/>
            <a:ext cx="12192635" cy="3997325"/>
          </a:xfrm>
          <a:prstGeom prst="rect">
            <a:avLst/>
          </a:prstGeom>
        </p:spPr>
      </p:pic>
      <p:sp>
        <p:nvSpPr>
          <p:cNvPr id="32" name="平行四边形 31"/>
          <p:cNvSpPr/>
          <p:nvPr/>
        </p:nvSpPr>
        <p:spPr>
          <a:xfrm>
            <a:off x="711704" y="3637234"/>
            <a:ext cx="3690568" cy="2780345"/>
          </a:xfrm>
          <a:prstGeom prst="parallelogram">
            <a:avLst>
              <a:gd name="adj" fmla="val 43853"/>
            </a:avLst>
          </a:prstGeom>
          <a:solidFill>
            <a:srgbClr val="1862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MH_Others_1"/>
          <p:cNvSpPr txBox="1"/>
          <p:nvPr>
            <p:custDataLst>
              <p:tags r:id="rId2"/>
            </p:custDataLst>
          </p:nvPr>
        </p:nvSpPr>
        <p:spPr>
          <a:xfrm>
            <a:off x="1306055" y="3997302"/>
            <a:ext cx="2589333" cy="2060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09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109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67112" y="4617244"/>
            <a:ext cx="3019124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1862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实现过程</a:t>
            </a:r>
            <a:endParaRPr lang="zh-CN" altLang="en-US" sz="4000" b="1" dirty="0">
              <a:solidFill>
                <a:srgbClr val="18629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521258" y="6584515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270811" y="6584515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583750" y="457590"/>
            <a:ext cx="5252650" cy="275590"/>
            <a:chOff x="3466688" y="6446016"/>
            <a:chExt cx="5252650" cy="275590"/>
          </a:xfrm>
        </p:grpSpPr>
        <p:sp>
          <p:nvSpPr>
            <p:cNvPr id="23" name="矩形 22"/>
            <p:cNvSpPr/>
            <p:nvPr/>
          </p:nvSpPr>
          <p:spPr>
            <a:xfrm>
              <a:off x="5324793" y="6446016"/>
              <a:ext cx="149225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薪火相传</a:t>
              </a:r>
              <a:r>
                <a:rPr lang="en-US" altLang="zh-CN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春华秋实</a:t>
              </a:r>
              <a:endPara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466688" y="6584515"/>
              <a:ext cx="14246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7270811" y="6584515"/>
              <a:ext cx="14485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011103" y="6442206"/>
            <a:ext cx="21386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尚德尚学尚行 </a:t>
            </a:r>
            <a:r>
              <a:rPr lang="en-US" altLang="zh-CN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爱国爱校爱人</a:t>
            </a:r>
            <a:endParaRPr lang="zh-CN" altLang="en-US" sz="12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天津科技大学矢量图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6235" y="368935"/>
            <a:ext cx="2950210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Docer搜索：半想象现实   http://chn.docer.com/works/?userid=199927538"/>
          <p:cNvSpPr txBox="1"/>
          <p:nvPr/>
        </p:nvSpPr>
        <p:spPr>
          <a:xfrm>
            <a:off x="1200677" y="33907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实验代码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119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200677" y="799356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pic>
        <p:nvPicPr>
          <p:cNvPr id="5" name="图片 4" descr="天津科技大学矢量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6200" y="5846445"/>
            <a:ext cx="2950210" cy="5975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574675"/>
            <a:ext cx="5543550" cy="570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Docer搜索：半想象现实   http://chn.docer.com/works/?userid=199927538"/>
          <p:cNvSpPr txBox="1"/>
          <p:nvPr/>
        </p:nvSpPr>
        <p:spPr>
          <a:xfrm>
            <a:off x="1200677" y="33907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实验代码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119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200677" y="799356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pic>
        <p:nvPicPr>
          <p:cNvPr id="5" name="图片 4" descr="天津科技大学矢量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66200" y="5846445"/>
            <a:ext cx="2950210" cy="597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3395" y="1184910"/>
            <a:ext cx="5603240" cy="4554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import numpy as np</a:t>
            </a:r>
            <a:endParaRPr lang="zh-CN" altLang="en-US" sz="1000"/>
          </a:p>
          <a:p>
            <a:r>
              <a:rPr lang="zh-CN" altLang="en-US" sz="1000"/>
              <a:t>from sklearn.datasets import fetch_openml</a:t>
            </a:r>
            <a:endParaRPr lang="zh-CN" altLang="en-US" sz="1000"/>
          </a:p>
          <a:p>
            <a:r>
              <a:rPr lang="zh-CN" altLang="en-US" sz="1000"/>
              <a:t>from sklearn.model_selection import train_test_split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# 加载MNIST数据集</a:t>
            </a:r>
            <a:endParaRPr lang="zh-CN" altLang="en-US" sz="1000"/>
          </a:p>
          <a:p>
            <a:r>
              <a:rPr lang="zh-CN" altLang="en-US" sz="1000"/>
              <a:t>mnist = fetch_openml('mnist_784')</a:t>
            </a:r>
            <a:endParaRPr lang="zh-CN" altLang="en-US" sz="1000"/>
          </a:p>
          <a:p>
            <a:r>
              <a:rPr lang="zh-CN" altLang="en-US" sz="1000"/>
              <a:t>X, y = mnist.data, mnist.target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# 将标签转换为二分类：'1' 或 '非1'</a:t>
            </a:r>
            <a:endParaRPr lang="zh-CN" altLang="en-US" sz="1000"/>
          </a:p>
          <a:p>
            <a:r>
              <a:rPr lang="zh-CN" altLang="en-US" sz="1000"/>
              <a:t>y_bin = np.where(y == '1', 1, 0)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# 将数据集分为训练集和测试集</a:t>
            </a:r>
            <a:endParaRPr lang="zh-CN" altLang="en-US" sz="1000"/>
          </a:p>
          <a:p>
            <a:r>
              <a:rPr lang="zh-CN" altLang="en-US" sz="1000"/>
              <a:t>X_train, X_test, y_train, y_test = train_test_split(X, y_bin, test_size=0.2, random_state=42)</a:t>
            </a:r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def fisher_lda(X, y):</a:t>
            </a:r>
            <a:endParaRPr lang="zh-CN" altLang="en-US" sz="1000"/>
          </a:p>
          <a:p>
            <a:r>
              <a:rPr lang="zh-CN" altLang="en-US" sz="1000"/>
              <a:t>    # 1. 计算各类样本均值向量</a:t>
            </a:r>
            <a:endParaRPr lang="zh-CN" altLang="en-US" sz="1000"/>
          </a:p>
          <a:p>
            <a:r>
              <a:rPr lang="zh-CN" altLang="en-US" sz="1000"/>
              <a:t>    m1 = np.mean(X[y == 1], axis=0)</a:t>
            </a:r>
            <a:endParaRPr lang="zh-CN" altLang="en-US" sz="1000"/>
          </a:p>
          <a:p>
            <a:r>
              <a:rPr lang="zh-CN" altLang="en-US" sz="1000"/>
              <a:t>    m2 = np.mean(X[y == 0], axis=0)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    # 2. 计算样本类内离散度矩阵</a:t>
            </a:r>
            <a:endParaRPr lang="zh-CN" altLang="en-US" sz="1000"/>
          </a:p>
          <a:p>
            <a:r>
              <a:rPr lang="zh-CN" altLang="en-US" sz="1000"/>
              <a:t>    S1 = np.dot((X[y == 1] - m1).T, (X[y == 1] - m1))</a:t>
            </a:r>
            <a:endParaRPr lang="zh-CN" altLang="en-US" sz="1000"/>
          </a:p>
          <a:p>
            <a:r>
              <a:rPr lang="zh-CN" altLang="en-US" sz="1000"/>
              <a:t>    S2 = np.dot((X[y == 0] - m2).T, (X[y == 0] - m2))</a:t>
            </a:r>
            <a:endParaRPr lang="zh-CN" altLang="en-US" sz="1000"/>
          </a:p>
          <a:p>
            <a:r>
              <a:rPr lang="zh-CN" altLang="en-US" sz="1000"/>
              <a:t>    Sw = S1 + S2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    # 4. 求投影方向向量W</a:t>
            </a:r>
            <a:endParaRPr lang="zh-CN" altLang="en-US" sz="1000"/>
          </a:p>
          <a:p>
            <a:r>
              <a:rPr lang="zh-CN" altLang="en-US" sz="1000"/>
              <a:t>    w = np.linalg.pinv(Sw).dot(m1 - m2)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    return w</a:t>
            </a:r>
            <a:endParaRPr lang="zh-CN" altLang="en-US" sz="1000"/>
          </a:p>
        </p:txBody>
      </p:sp>
      <p:sp>
        <p:nvSpPr>
          <p:cNvPr id="6" name="文本框 5"/>
          <p:cNvSpPr txBox="1"/>
          <p:nvPr/>
        </p:nvSpPr>
        <p:spPr>
          <a:xfrm>
            <a:off x="6666865" y="1184910"/>
            <a:ext cx="5146675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# 训练Fisher的LDA</a:t>
            </a:r>
            <a:endParaRPr lang="zh-CN" altLang="en-US" sz="1000"/>
          </a:p>
          <a:p>
            <a:r>
              <a:rPr lang="zh-CN" altLang="en-US" sz="1000"/>
              <a:t>w = fisher_lda(X_train, y_train)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# 5. 将训练集内所有样本进行投影</a:t>
            </a:r>
            <a:endParaRPr lang="zh-CN" altLang="en-US" sz="1000"/>
          </a:p>
          <a:p>
            <a:r>
              <a:rPr lang="zh-CN" altLang="en-US" sz="1000"/>
              <a:t>y_train_proj = X_train.dot(w)</a:t>
            </a:r>
            <a:endParaRPr lang="zh-CN" altLang="en-US" sz="1000"/>
          </a:p>
          <a:p>
            <a:r>
              <a:rPr lang="zh-CN" altLang="en-US" sz="1000"/>
              <a:t>y_test_proj = X_test.dot(w)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# 6. 计算在投影空间上的分割阈值y0</a:t>
            </a:r>
            <a:endParaRPr lang="zh-CN" altLang="en-US" sz="1000"/>
          </a:p>
          <a:p>
            <a:r>
              <a:rPr lang="zh-CN" altLang="en-US" sz="1000"/>
              <a:t>m1_tilde = np.mean(y_train_proj[y_train == 1])</a:t>
            </a:r>
            <a:endParaRPr lang="zh-CN" altLang="en-US" sz="1000"/>
          </a:p>
          <a:p>
            <a:r>
              <a:rPr lang="zh-CN" altLang="en-US" sz="1000"/>
              <a:t>m2_tilde = np.mean(y_train_proj[y_train == 0])</a:t>
            </a:r>
            <a:endParaRPr lang="zh-CN" altLang="en-US" sz="1000"/>
          </a:p>
          <a:p>
            <a:r>
              <a:rPr lang="zh-CN" altLang="en-US" sz="1000"/>
              <a:t>N1 = np.sum(y_train == 1)</a:t>
            </a:r>
            <a:endParaRPr lang="zh-CN" altLang="en-US" sz="1000"/>
          </a:p>
          <a:p>
            <a:r>
              <a:rPr lang="zh-CN" altLang="en-US" sz="1000"/>
              <a:t>N2 = np.sum(y_train == 0)</a:t>
            </a:r>
            <a:endParaRPr lang="zh-CN" altLang="en-US" sz="1000"/>
          </a:p>
          <a:p>
            <a:r>
              <a:rPr lang="zh-CN" altLang="en-US" sz="1000"/>
              <a:t>y0 = (N1 * m1_tilde + N2 * m2_tilde) / (N1 + N2)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# 7. 对于给定的测试样本x，计算出它在w上的投影点y</a:t>
            </a:r>
            <a:endParaRPr lang="zh-CN" altLang="en-US" sz="1000"/>
          </a:p>
          <a:p>
            <a:r>
              <a:rPr lang="zh-CN" altLang="en-US" sz="1000"/>
              <a:t># 已完成在上面的 y_test_proj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# 8. 根据决策规则进行分类</a:t>
            </a:r>
            <a:endParaRPr lang="zh-CN" altLang="en-US" sz="1000"/>
          </a:p>
          <a:p>
            <a:r>
              <a:rPr lang="zh-CN" altLang="en-US" sz="1000"/>
              <a:t>y_test_pred = np.where(y_test_proj &gt; y0, 1, 0)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# 计算分类准确率</a:t>
            </a:r>
            <a:endParaRPr lang="zh-CN" altLang="en-US" sz="1000"/>
          </a:p>
          <a:p>
            <a:r>
              <a:rPr lang="zh-CN" altLang="en-US" sz="1000"/>
              <a:t>accuracy = np.mean(y_test_pred == y_test)</a:t>
            </a:r>
            <a:endParaRPr lang="zh-CN" altLang="en-US" sz="1000"/>
          </a:p>
          <a:p>
            <a:r>
              <a:rPr lang="zh-CN" altLang="en-US" sz="1000"/>
              <a:t>print(f"分类准确率: {accuracy:.4f}")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:\校园春景\滨海中\TUST2897.jpgTUST2897"/>
          <p:cNvPicPr>
            <a:picLocks noChangeAspect="1"/>
          </p:cNvPicPr>
          <p:nvPr/>
        </p:nvPicPr>
        <p:blipFill rotWithShape="1">
          <a:blip r:embed="rId1">
            <a:lum bright="6000" contrast="12000"/>
          </a:blip>
          <a:srcRect t="15625" b="35195"/>
          <a:stretch>
            <a:fillRect/>
          </a:stretch>
        </p:blipFill>
        <p:spPr>
          <a:xfrm>
            <a:off x="0" y="0"/>
            <a:ext cx="12192000" cy="3997325"/>
          </a:xfrm>
          <a:prstGeom prst="rect">
            <a:avLst/>
          </a:prstGeom>
        </p:spPr>
      </p:pic>
      <p:sp>
        <p:nvSpPr>
          <p:cNvPr id="32" name="平行四边形 31"/>
          <p:cNvSpPr/>
          <p:nvPr/>
        </p:nvSpPr>
        <p:spPr>
          <a:xfrm>
            <a:off x="711704" y="3637234"/>
            <a:ext cx="3690568" cy="2780345"/>
          </a:xfrm>
          <a:prstGeom prst="parallelogram">
            <a:avLst>
              <a:gd name="adj" fmla="val 43853"/>
            </a:avLst>
          </a:prstGeom>
          <a:solidFill>
            <a:srgbClr val="1862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MH_Others_1"/>
          <p:cNvSpPr txBox="1"/>
          <p:nvPr>
            <p:custDataLst>
              <p:tags r:id="rId2"/>
            </p:custDataLst>
          </p:nvPr>
        </p:nvSpPr>
        <p:spPr>
          <a:xfrm>
            <a:off x="1306055" y="3997302"/>
            <a:ext cx="2589333" cy="2060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09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n-US" altLang="zh-CN" sz="109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67112" y="4617244"/>
            <a:ext cx="3019124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1862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实验</a:t>
            </a:r>
            <a:r>
              <a:rPr lang="zh-CN" altLang="en-US" sz="4000" b="1" dirty="0">
                <a:solidFill>
                  <a:srgbClr val="1862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结果</a:t>
            </a:r>
            <a:endParaRPr lang="zh-CN" altLang="en-US" sz="4000" b="1" dirty="0">
              <a:solidFill>
                <a:srgbClr val="18629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528388" y="6535921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277941" y="6535921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6309430" y="457590"/>
            <a:ext cx="5252650" cy="275590"/>
            <a:chOff x="3466688" y="6446016"/>
            <a:chExt cx="5252650" cy="275590"/>
          </a:xfrm>
        </p:grpSpPr>
        <p:sp>
          <p:nvSpPr>
            <p:cNvPr id="21" name="矩形 20"/>
            <p:cNvSpPr/>
            <p:nvPr/>
          </p:nvSpPr>
          <p:spPr>
            <a:xfrm>
              <a:off x="5324793" y="6446016"/>
              <a:ext cx="149225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最美天科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大有作为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3466688" y="6584515"/>
              <a:ext cx="1424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270811" y="6584515"/>
              <a:ext cx="144852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018088" y="6373626"/>
            <a:ext cx="21386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尚德尚学尚行 </a:t>
            </a:r>
            <a:r>
              <a:rPr lang="en-US" altLang="zh-CN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爱国爱笑爱人</a:t>
            </a:r>
            <a:endParaRPr lang="zh-CN" altLang="en-US" sz="12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天津科技大学矢量图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2115" y="329565"/>
            <a:ext cx="2950210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65323" y="3014819"/>
            <a:ext cx="746503" cy="746503"/>
            <a:chOff x="972973" y="5225797"/>
            <a:chExt cx="746503" cy="746503"/>
          </a:xfrm>
          <a:effectLst/>
        </p:grpSpPr>
        <p:sp>
          <p:nvSpPr>
            <p:cNvPr id="35" name="椭圆 34"/>
            <p:cNvSpPr/>
            <p:nvPr/>
          </p:nvSpPr>
          <p:spPr>
            <a:xfrm>
              <a:off x="972973" y="5225797"/>
              <a:ext cx="746503" cy="74650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96"/>
            <p:cNvSpPr>
              <a:spLocks noEditPoints="1"/>
            </p:cNvSpPr>
            <p:nvPr/>
          </p:nvSpPr>
          <p:spPr bwMode="auto">
            <a:xfrm>
              <a:off x="1185093" y="5437917"/>
              <a:ext cx="322263" cy="322263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723899" y="2993844"/>
            <a:ext cx="746503" cy="746503"/>
            <a:chOff x="4545476" y="5225797"/>
            <a:chExt cx="746503" cy="746503"/>
          </a:xfrm>
          <a:effectLst/>
        </p:grpSpPr>
        <p:sp>
          <p:nvSpPr>
            <p:cNvPr id="38" name="椭圆 37"/>
            <p:cNvSpPr/>
            <p:nvPr/>
          </p:nvSpPr>
          <p:spPr>
            <a:xfrm>
              <a:off x="4545476" y="5225797"/>
              <a:ext cx="746503" cy="74650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112"/>
            <p:cNvSpPr>
              <a:spLocks noEditPoints="1"/>
            </p:cNvSpPr>
            <p:nvPr/>
          </p:nvSpPr>
          <p:spPr bwMode="auto">
            <a:xfrm>
              <a:off x="4757596" y="5437917"/>
              <a:ext cx="322263" cy="322263"/>
            </a:xfrm>
            <a:custGeom>
              <a:avLst/>
              <a:gdLst>
                <a:gd name="T0" fmla="*/ 1016 w 1017"/>
                <a:gd name="T1" fmla="*/ 371 h 1017"/>
                <a:gd name="T2" fmla="*/ 1011 w 1017"/>
                <a:gd name="T3" fmla="*/ 363 h 1017"/>
                <a:gd name="T4" fmla="*/ 1004 w 1017"/>
                <a:gd name="T5" fmla="*/ 355 h 1017"/>
                <a:gd name="T6" fmla="*/ 996 w 1017"/>
                <a:gd name="T7" fmla="*/ 351 h 1017"/>
                <a:gd name="T8" fmla="*/ 986 w 1017"/>
                <a:gd name="T9" fmla="*/ 350 h 1017"/>
                <a:gd name="T10" fmla="*/ 539 w 1017"/>
                <a:gd name="T11" fmla="*/ 21 h 1017"/>
                <a:gd name="T12" fmla="*/ 537 w 1017"/>
                <a:gd name="T13" fmla="*/ 17 h 1017"/>
                <a:gd name="T14" fmla="*/ 531 w 1017"/>
                <a:gd name="T15" fmla="*/ 8 h 1017"/>
                <a:gd name="T16" fmla="*/ 523 w 1017"/>
                <a:gd name="T17" fmla="*/ 3 h 1017"/>
                <a:gd name="T18" fmla="*/ 514 w 1017"/>
                <a:gd name="T19" fmla="*/ 0 h 1017"/>
                <a:gd name="T20" fmla="*/ 509 w 1017"/>
                <a:gd name="T21" fmla="*/ 0 h 1017"/>
                <a:gd name="T22" fmla="*/ 499 w 1017"/>
                <a:gd name="T23" fmla="*/ 1 h 1017"/>
                <a:gd name="T24" fmla="*/ 490 w 1017"/>
                <a:gd name="T25" fmla="*/ 5 h 1017"/>
                <a:gd name="T26" fmla="*/ 483 w 1017"/>
                <a:gd name="T27" fmla="*/ 13 h 1017"/>
                <a:gd name="T28" fmla="*/ 479 w 1017"/>
                <a:gd name="T29" fmla="*/ 21 h 1017"/>
                <a:gd name="T30" fmla="*/ 31 w 1017"/>
                <a:gd name="T31" fmla="*/ 350 h 1017"/>
                <a:gd name="T32" fmla="*/ 27 w 1017"/>
                <a:gd name="T33" fmla="*/ 350 h 1017"/>
                <a:gd name="T34" fmla="*/ 17 w 1017"/>
                <a:gd name="T35" fmla="*/ 353 h 1017"/>
                <a:gd name="T36" fmla="*/ 10 w 1017"/>
                <a:gd name="T37" fmla="*/ 358 h 1017"/>
                <a:gd name="T38" fmla="*/ 3 w 1017"/>
                <a:gd name="T39" fmla="*/ 367 h 1017"/>
                <a:gd name="T40" fmla="*/ 1 w 1017"/>
                <a:gd name="T41" fmla="*/ 371 h 1017"/>
                <a:gd name="T42" fmla="*/ 0 w 1017"/>
                <a:gd name="T43" fmla="*/ 381 h 1017"/>
                <a:gd name="T44" fmla="*/ 1 w 1017"/>
                <a:gd name="T45" fmla="*/ 390 h 1017"/>
                <a:gd name="T46" fmla="*/ 5 w 1017"/>
                <a:gd name="T47" fmla="*/ 399 h 1017"/>
                <a:gd name="T48" fmla="*/ 12 w 1017"/>
                <a:gd name="T49" fmla="*/ 407 h 1017"/>
                <a:gd name="T50" fmla="*/ 160 w 1017"/>
                <a:gd name="T51" fmla="*/ 975 h 1017"/>
                <a:gd name="T52" fmla="*/ 159 w 1017"/>
                <a:gd name="T53" fmla="*/ 981 h 1017"/>
                <a:gd name="T54" fmla="*/ 159 w 1017"/>
                <a:gd name="T55" fmla="*/ 990 h 1017"/>
                <a:gd name="T56" fmla="*/ 162 w 1017"/>
                <a:gd name="T57" fmla="*/ 1000 h 1017"/>
                <a:gd name="T58" fmla="*/ 167 w 1017"/>
                <a:gd name="T59" fmla="*/ 1007 h 1017"/>
                <a:gd name="T60" fmla="*/ 172 w 1017"/>
                <a:gd name="T61" fmla="*/ 1012 h 1017"/>
                <a:gd name="T62" fmla="*/ 180 w 1017"/>
                <a:gd name="T63" fmla="*/ 1016 h 1017"/>
                <a:gd name="T64" fmla="*/ 190 w 1017"/>
                <a:gd name="T65" fmla="*/ 1017 h 1017"/>
                <a:gd name="T66" fmla="*/ 200 w 1017"/>
                <a:gd name="T67" fmla="*/ 1016 h 1017"/>
                <a:gd name="T68" fmla="*/ 209 w 1017"/>
                <a:gd name="T69" fmla="*/ 1012 h 1017"/>
                <a:gd name="T70" fmla="*/ 808 w 1017"/>
                <a:gd name="T71" fmla="*/ 1012 h 1017"/>
                <a:gd name="T72" fmla="*/ 812 w 1017"/>
                <a:gd name="T73" fmla="*/ 1014 h 1017"/>
                <a:gd name="T74" fmla="*/ 822 w 1017"/>
                <a:gd name="T75" fmla="*/ 1017 h 1017"/>
                <a:gd name="T76" fmla="*/ 826 w 1017"/>
                <a:gd name="T77" fmla="*/ 1017 h 1017"/>
                <a:gd name="T78" fmla="*/ 837 w 1017"/>
                <a:gd name="T79" fmla="*/ 1016 h 1017"/>
                <a:gd name="T80" fmla="*/ 846 w 1017"/>
                <a:gd name="T81" fmla="*/ 1012 h 1017"/>
                <a:gd name="T82" fmla="*/ 850 w 1017"/>
                <a:gd name="T83" fmla="*/ 1007 h 1017"/>
                <a:gd name="T84" fmla="*/ 855 w 1017"/>
                <a:gd name="T85" fmla="*/ 1000 h 1017"/>
                <a:gd name="T86" fmla="*/ 858 w 1017"/>
                <a:gd name="T87" fmla="*/ 990 h 1017"/>
                <a:gd name="T88" fmla="*/ 858 w 1017"/>
                <a:gd name="T89" fmla="*/ 981 h 1017"/>
                <a:gd name="T90" fmla="*/ 737 w 1017"/>
                <a:gd name="T91" fmla="*/ 616 h 1017"/>
                <a:gd name="T92" fmla="*/ 1005 w 1017"/>
                <a:gd name="T93" fmla="*/ 407 h 1017"/>
                <a:gd name="T94" fmla="*/ 1012 w 1017"/>
                <a:gd name="T95" fmla="*/ 399 h 1017"/>
                <a:gd name="T96" fmla="*/ 1016 w 1017"/>
                <a:gd name="T97" fmla="*/ 390 h 1017"/>
                <a:gd name="T98" fmla="*/ 1017 w 1017"/>
                <a:gd name="T99" fmla="*/ 381 h 1017"/>
                <a:gd name="T100" fmla="*/ 1016 w 1017"/>
                <a:gd name="T101" fmla="*/ 371 h 1017"/>
                <a:gd name="T102" fmla="*/ 124 w 1017"/>
                <a:gd name="T103" fmla="*/ 413 h 1017"/>
                <a:gd name="T104" fmla="*/ 302 w 1017"/>
                <a:gd name="T105" fmla="*/ 551 h 1017"/>
                <a:gd name="T106" fmla="*/ 766 w 1017"/>
                <a:gd name="T107" fmla="*/ 904 h 1017"/>
                <a:gd name="T108" fmla="*/ 527 w 1017"/>
                <a:gd name="T109" fmla="*/ 737 h 1017"/>
                <a:gd name="T110" fmla="*/ 518 w 1017"/>
                <a:gd name="T111" fmla="*/ 733 h 1017"/>
                <a:gd name="T112" fmla="*/ 509 w 1017"/>
                <a:gd name="T113" fmla="*/ 732 h 1017"/>
                <a:gd name="T114" fmla="*/ 504 w 1017"/>
                <a:gd name="T115" fmla="*/ 732 h 1017"/>
                <a:gd name="T116" fmla="*/ 495 w 1017"/>
                <a:gd name="T117" fmla="*/ 735 h 1017"/>
                <a:gd name="T118" fmla="*/ 251 w 1017"/>
                <a:gd name="T119" fmla="*/ 904 h 1017"/>
                <a:gd name="T120" fmla="*/ 766 w 1017"/>
                <a:gd name="T121" fmla="*/ 904 h 1017"/>
                <a:gd name="T122" fmla="*/ 670 w 1017"/>
                <a:gd name="T123" fmla="*/ 413 h 1017"/>
                <a:gd name="T124" fmla="*/ 716 w 1017"/>
                <a:gd name="T125" fmla="*/ 55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1016" y="371"/>
                  </a:moveTo>
                  <a:lnTo>
                    <a:pt x="1016" y="371"/>
                  </a:lnTo>
                  <a:lnTo>
                    <a:pt x="1014" y="367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1004" y="355"/>
                  </a:lnTo>
                  <a:lnTo>
                    <a:pt x="1000" y="353"/>
                  </a:lnTo>
                  <a:lnTo>
                    <a:pt x="996" y="351"/>
                  </a:lnTo>
                  <a:lnTo>
                    <a:pt x="990" y="350"/>
                  </a:lnTo>
                  <a:lnTo>
                    <a:pt x="986" y="350"/>
                  </a:lnTo>
                  <a:lnTo>
                    <a:pt x="648" y="350"/>
                  </a:lnTo>
                  <a:lnTo>
                    <a:pt x="539" y="21"/>
                  </a:lnTo>
                  <a:lnTo>
                    <a:pt x="539" y="21"/>
                  </a:lnTo>
                  <a:lnTo>
                    <a:pt x="537" y="17"/>
                  </a:lnTo>
                  <a:lnTo>
                    <a:pt x="534" y="13"/>
                  </a:lnTo>
                  <a:lnTo>
                    <a:pt x="531" y="8"/>
                  </a:lnTo>
                  <a:lnTo>
                    <a:pt x="527" y="5"/>
                  </a:lnTo>
                  <a:lnTo>
                    <a:pt x="523" y="3"/>
                  </a:lnTo>
                  <a:lnTo>
                    <a:pt x="518" y="1"/>
                  </a:lnTo>
                  <a:lnTo>
                    <a:pt x="514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499" y="1"/>
                  </a:lnTo>
                  <a:lnTo>
                    <a:pt x="495" y="3"/>
                  </a:lnTo>
                  <a:lnTo>
                    <a:pt x="490" y="5"/>
                  </a:lnTo>
                  <a:lnTo>
                    <a:pt x="486" y="8"/>
                  </a:lnTo>
                  <a:lnTo>
                    <a:pt x="483" y="13"/>
                  </a:lnTo>
                  <a:lnTo>
                    <a:pt x="481" y="17"/>
                  </a:lnTo>
                  <a:lnTo>
                    <a:pt x="479" y="21"/>
                  </a:lnTo>
                  <a:lnTo>
                    <a:pt x="369" y="350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27" y="350"/>
                  </a:lnTo>
                  <a:lnTo>
                    <a:pt x="21" y="351"/>
                  </a:lnTo>
                  <a:lnTo>
                    <a:pt x="17" y="353"/>
                  </a:lnTo>
                  <a:lnTo>
                    <a:pt x="13" y="355"/>
                  </a:lnTo>
                  <a:lnTo>
                    <a:pt x="10" y="358"/>
                  </a:lnTo>
                  <a:lnTo>
                    <a:pt x="6" y="363"/>
                  </a:lnTo>
                  <a:lnTo>
                    <a:pt x="3" y="367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75"/>
                  </a:lnTo>
                  <a:lnTo>
                    <a:pt x="0" y="381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5" y="399"/>
                  </a:lnTo>
                  <a:lnTo>
                    <a:pt x="9" y="403"/>
                  </a:lnTo>
                  <a:lnTo>
                    <a:pt x="12" y="407"/>
                  </a:lnTo>
                  <a:lnTo>
                    <a:pt x="280" y="616"/>
                  </a:lnTo>
                  <a:lnTo>
                    <a:pt x="160" y="975"/>
                  </a:lnTo>
                  <a:lnTo>
                    <a:pt x="160" y="975"/>
                  </a:lnTo>
                  <a:lnTo>
                    <a:pt x="159" y="981"/>
                  </a:lnTo>
                  <a:lnTo>
                    <a:pt x="159" y="986"/>
                  </a:lnTo>
                  <a:lnTo>
                    <a:pt x="159" y="990"/>
                  </a:lnTo>
                  <a:lnTo>
                    <a:pt x="160" y="996"/>
                  </a:lnTo>
                  <a:lnTo>
                    <a:pt x="162" y="1000"/>
                  </a:lnTo>
                  <a:lnTo>
                    <a:pt x="164" y="1004"/>
                  </a:lnTo>
                  <a:lnTo>
                    <a:pt x="167" y="1007"/>
                  </a:lnTo>
                  <a:lnTo>
                    <a:pt x="172" y="1012"/>
                  </a:lnTo>
                  <a:lnTo>
                    <a:pt x="172" y="1012"/>
                  </a:lnTo>
                  <a:lnTo>
                    <a:pt x="176" y="1014"/>
                  </a:lnTo>
                  <a:lnTo>
                    <a:pt x="180" y="1016"/>
                  </a:lnTo>
                  <a:lnTo>
                    <a:pt x="186" y="1017"/>
                  </a:lnTo>
                  <a:lnTo>
                    <a:pt x="190" y="1017"/>
                  </a:lnTo>
                  <a:lnTo>
                    <a:pt x="195" y="1017"/>
                  </a:lnTo>
                  <a:lnTo>
                    <a:pt x="200" y="1016"/>
                  </a:lnTo>
                  <a:lnTo>
                    <a:pt x="204" y="1014"/>
                  </a:lnTo>
                  <a:lnTo>
                    <a:pt x="209" y="1012"/>
                  </a:lnTo>
                  <a:lnTo>
                    <a:pt x="509" y="801"/>
                  </a:lnTo>
                  <a:lnTo>
                    <a:pt x="808" y="1012"/>
                  </a:lnTo>
                  <a:lnTo>
                    <a:pt x="808" y="1012"/>
                  </a:lnTo>
                  <a:lnTo>
                    <a:pt x="812" y="1014"/>
                  </a:lnTo>
                  <a:lnTo>
                    <a:pt x="818" y="1016"/>
                  </a:lnTo>
                  <a:lnTo>
                    <a:pt x="822" y="1017"/>
                  </a:lnTo>
                  <a:lnTo>
                    <a:pt x="826" y="1017"/>
                  </a:lnTo>
                  <a:lnTo>
                    <a:pt x="826" y="1017"/>
                  </a:lnTo>
                  <a:lnTo>
                    <a:pt x="832" y="1017"/>
                  </a:lnTo>
                  <a:lnTo>
                    <a:pt x="837" y="1016"/>
                  </a:lnTo>
                  <a:lnTo>
                    <a:pt x="841" y="1014"/>
                  </a:lnTo>
                  <a:lnTo>
                    <a:pt x="846" y="1012"/>
                  </a:lnTo>
                  <a:lnTo>
                    <a:pt x="846" y="1012"/>
                  </a:lnTo>
                  <a:lnTo>
                    <a:pt x="850" y="1007"/>
                  </a:lnTo>
                  <a:lnTo>
                    <a:pt x="853" y="1004"/>
                  </a:lnTo>
                  <a:lnTo>
                    <a:pt x="855" y="1000"/>
                  </a:lnTo>
                  <a:lnTo>
                    <a:pt x="857" y="996"/>
                  </a:lnTo>
                  <a:lnTo>
                    <a:pt x="858" y="990"/>
                  </a:lnTo>
                  <a:lnTo>
                    <a:pt x="858" y="986"/>
                  </a:lnTo>
                  <a:lnTo>
                    <a:pt x="858" y="981"/>
                  </a:lnTo>
                  <a:lnTo>
                    <a:pt x="857" y="975"/>
                  </a:lnTo>
                  <a:lnTo>
                    <a:pt x="737" y="616"/>
                  </a:lnTo>
                  <a:lnTo>
                    <a:pt x="1005" y="407"/>
                  </a:lnTo>
                  <a:lnTo>
                    <a:pt x="1005" y="407"/>
                  </a:lnTo>
                  <a:lnTo>
                    <a:pt x="1009" y="403"/>
                  </a:lnTo>
                  <a:lnTo>
                    <a:pt x="1012" y="399"/>
                  </a:lnTo>
                  <a:lnTo>
                    <a:pt x="1014" y="395"/>
                  </a:lnTo>
                  <a:lnTo>
                    <a:pt x="1016" y="390"/>
                  </a:lnTo>
                  <a:lnTo>
                    <a:pt x="1017" y="386"/>
                  </a:lnTo>
                  <a:lnTo>
                    <a:pt x="1017" y="381"/>
                  </a:lnTo>
                  <a:lnTo>
                    <a:pt x="1017" y="375"/>
                  </a:lnTo>
                  <a:lnTo>
                    <a:pt x="1016" y="371"/>
                  </a:lnTo>
                  <a:lnTo>
                    <a:pt x="1016" y="371"/>
                  </a:lnTo>
                  <a:close/>
                  <a:moveTo>
                    <a:pt x="124" y="413"/>
                  </a:moveTo>
                  <a:lnTo>
                    <a:pt x="348" y="413"/>
                  </a:lnTo>
                  <a:lnTo>
                    <a:pt x="302" y="551"/>
                  </a:lnTo>
                  <a:lnTo>
                    <a:pt x="124" y="413"/>
                  </a:lnTo>
                  <a:close/>
                  <a:moveTo>
                    <a:pt x="766" y="904"/>
                  </a:moveTo>
                  <a:lnTo>
                    <a:pt x="527" y="737"/>
                  </a:lnTo>
                  <a:lnTo>
                    <a:pt x="527" y="737"/>
                  </a:lnTo>
                  <a:lnTo>
                    <a:pt x="523" y="735"/>
                  </a:lnTo>
                  <a:lnTo>
                    <a:pt x="518" y="733"/>
                  </a:lnTo>
                  <a:lnTo>
                    <a:pt x="513" y="732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04" y="732"/>
                  </a:lnTo>
                  <a:lnTo>
                    <a:pt x="499" y="733"/>
                  </a:lnTo>
                  <a:lnTo>
                    <a:pt x="495" y="735"/>
                  </a:lnTo>
                  <a:lnTo>
                    <a:pt x="490" y="737"/>
                  </a:lnTo>
                  <a:lnTo>
                    <a:pt x="251" y="904"/>
                  </a:lnTo>
                  <a:lnTo>
                    <a:pt x="509" y="132"/>
                  </a:lnTo>
                  <a:lnTo>
                    <a:pt x="766" y="904"/>
                  </a:lnTo>
                  <a:close/>
                  <a:moveTo>
                    <a:pt x="716" y="551"/>
                  </a:moveTo>
                  <a:lnTo>
                    <a:pt x="670" y="413"/>
                  </a:lnTo>
                  <a:lnTo>
                    <a:pt x="893" y="413"/>
                  </a:lnTo>
                  <a:lnTo>
                    <a:pt x="716" y="5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1200096" y="2856657"/>
            <a:ext cx="3567315" cy="1183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实验一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微软雅黑" panose="020B0503020204020204" pitchFamily="34" charset="-122"/>
                <a:cs typeface="+mn-cs"/>
              </a:rPr>
              <a:t>使用Sklearn的LinearDiscriminantAnalysis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微软雅黑" panose="020B0503020204020204" pitchFamily="34" charset="-122"/>
                <a:cs typeface="+mn-cs"/>
              </a:rPr>
              <a:t>线性分类器测试准确率: 97.00%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543746" y="2888089"/>
            <a:ext cx="3567315" cy="150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实验二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微软雅黑" panose="020B0503020204020204" pitchFamily="34" charset="-122"/>
                <a:cs typeface="+mn-cs"/>
              </a:rPr>
              <a:t>使用自己实现的Fisher LDA算法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微软雅黑" panose="020B0503020204020204" pitchFamily="34" charset="-122"/>
                <a:cs typeface="+mn-cs"/>
              </a:rPr>
              <a:t>- 训练准确率: 80.22%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微软雅黑" panose="020B0503020204020204" pitchFamily="34" charset="-122"/>
                <a:cs typeface="+mn-cs"/>
              </a:rPr>
              <a:t>- 测试准确率: 79.88%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Docer搜索：半想象现实   http://chn.docer.com/works/?userid=199927538"/>
          <p:cNvSpPr txBox="1"/>
          <p:nvPr/>
        </p:nvSpPr>
        <p:spPr>
          <a:xfrm>
            <a:off x="1200677" y="3390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研究结论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73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200677" y="799356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pic>
        <p:nvPicPr>
          <p:cNvPr id="2" name="图片 1" descr="天津科技大学矢量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52865" y="5962650"/>
            <a:ext cx="2950210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:\学叔的滨海校区航拍\DJI_0019.jpgDJI_00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52890" cy="685863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 rot="10800000">
            <a:off x="95885" y="-53975"/>
            <a:ext cx="12212320" cy="6858000"/>
          </a:xfrm>
          <a:prstGeom prst="rect">
            <a:avLst/>
          </a:prstGeom>
          <a:gradFill flip="none" rotWithShape="1">
            <a:gsLst>
              <a:gs pos="24000">
                <a:srgbClr val="186299"/>
              </a:gs>
              <a:gs pos="45000">
                <a:srgbClr val="186299">
                  <a:alpha val="80000"/>
                </a:srgbClr>
              </a:gs>
              <a:gs pos="70000">
                <a:srgbClr val="186299">
                  <a:alpha val="50000"/>
                </a:srgbClr>
              </a:gs>
              <a:gs pos="98000">
                <a:srgbClr val="186299">
                  <a:alpha val="1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Docer搜索：半想象现实   http://chn.docer.com/works/?userid=199927538"/>
          <p:cNvSpPr/>
          <p:nvPr/>
        </p:nvSpPr>
        <p:spPr>
          <a:xfrm>
            <a:off x="4867662" y="2132005"/>
            <a:ext cx="7044690" cy="1106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6600" dirty="0">
                <a:solidFill>
                  <a:schemeClr val="bg1"/>
                </a:solidFill>
                <a:latin typeface="方正宋刻本秀楷简体" panose="02000000000000000000" charset="-122"/>
                <a:ea typeface="方正宋刻本秀楷简体" panose="02000000000000000000" charset="-122"/>
                <a:cs typeface="方正四岁半简体" panose="02010600010101010101" charset="-122"/>
              </a:rPr>
              <a:t>Thanks</a:t>
            </a:r>
            <a:endParaRPr lang="en-US" altLang="zh-CN" sz="6600" dirty="0">
              <a:solidFill>
                <a:schemeClr val="bg1"/>
              </a:solidFill>
              <a:latin typeface="方正宋刻本秀楷简体" panose="02000000000000000000" charset="-122"/>
              <a:ea typeface="方正宋刻本秀楷简体" panose="02000000000000000000" charset="-122"/>
              <a:cs typeface="方正四岁半简体" panose="02010600010101010101" charset="-122"/>
            </a:endParaRPr>
          </a:p>
        </p:txBody>
      </p:sp>
      <p:sp>
        <p:nvSpPr>
          <p:cNvPr id="70" name="文本框 23"/>
          <p:cNvSpPr txBox="1">
            <a:spLocks noChangeArrowheads="1"/>
          </p:cNvSpPr>
          <p:nvPr/>
        </p:nvSpPr>
        <p:spPr bwMode="auto">
          <a:xfrm>
            <a:off x="5650418" y="3393543"/>
            <a:ext cx="5941666" cy="54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r">
              <a:lnSpc>
                <a:spcPct val="130000"/>
              </a:lnSpc>
            </a:pPr>
            <a:r>
              <a:rPr lang="en-US" altLang="zh-CN" sz="7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Your content to play here, or through your copy, paste in this box, and select only the </a:t>
            </a:r>
            <a:r>
              <a:rPr lang="en-US" altLang="zh-CN" sz="78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text.Your</a:t>
            </a:r>
            <a:r>
              <a:rPr lang="en-US" altLang="zh-CN" sz="7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content to play here,</a:t>
            </a:r>
            <a:endParaRPr lang="en-US" altLang="zh-CN" sz="78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0" algn="r">
              <a:lnSpc>
                <a:spcPct val="130000"/>
              </a:lnSpc>
            </a:pPr>
            <a:r>
              <a:rPr lang="en-US" altLang="zh-CN" sz="7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or through your copy, paste in this box, and select only the text. Your content to play here, or through your copy, paste in this box, and select only the text. </a:t>
            </a:r>
            <a:endParaRPr lang="en-US" altLang="zh-CN" sz="78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E:\校园夏景\_UST3859.jpg_UST3859"/>
          <p:cNvPicPr>
            <a:picLocks noChangeAspect="1"/>
          </p:cNvPicPr>
          <p:nvPr/>
        </p:nvPicPr>
        <p:blipFill rotWithShape="1">
          <a:blip r:embed="rId1">
            <a:lum bright="12000" contrast="30000"/>
          </a:blip>
          <a:srcRect l="18699" r="14757"/>
          <a:stretch>
            <a:fillRect/>
          </a:stretch>
        </p:blipFill>
        <p:spPr>
          <a:xfrm>
            <a:off x="0" y="-27940"/>
            <a:ext cx="4587240" cy="68929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8575"/>
            <a:ext cx="4587240" cy="6920865"/>
          </a:xfrm>
          <a:prstGeom prst="rect">
            <a:avLst/>
          </a:prstGeom>
          <a:solidFill>
            <a:srgbClr val="186299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1"/>
          <p:cNvSpPr txBox="1"/>
          <p:nvPr/>
        </p:nvSpPr>
        <p:spPr>
          <a:xfrm>
            <a:off x="1269839" y="3394957"/>
            <a:ext cx="2036617" cy="4616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CONTENTS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MH_Number_1"/>
          <p:cNvSpPr/>
          <p:nvPr>
            <p:custDataLst>
              <p:tags r:id="rId2"/>
            </p:custDataLst>
          </p:nvPr>
        </p:nvSpPr>
        <p:spPr>
          <a:xfrm>
            <a:off x="6459328" y="966627"/>
            <a:ext cx="785143" cy="77141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1" name="MH_Entry_1"/>
          <p:cNvSpPr/>
          <p:nvPr>
            <p:custDataLst>
              <p:tags r:id="rId3"/>
            </p:custDataLst>
          </p:nvPr>
        </p:nvSpPr>
        <p:spPr>
          <a:xfrm>
            <a:off x="7604762" y="1228559"/>
            <a:ext cx="3207711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实验题目</a:t>
            </a:r>
            <a:endParaRPr lang="zh-CN" altLang="en-US" sz="855" dirty="0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MH_Number_2"/>
          <p:cNvSpPr/>
          <p:nvPr>
            <p:custDataLst>
              <p:tags r:id="rId4"/>
            </p:custDataLst>
          </p:nvPr>
        </p:nvSpPr>
        <p:spPr>
          <a:xfrm>
            <a:off x="6459328" y="2077656"/>
            <a:ext cx="785143" cy="7714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3" name="MH_Entry_2"/>
          <p:cNvSpPr/>
          <p:nvPr>
            <p:custDataLst>
              <p:tags r:id="rId5"/>
            </p:custDataLst>
          </p:nvPr>
        </p:nvSpPr>
        <p:spPr>
          <a:xfrm>
            <a:off x="7604762" y="2339590"/>
            <a:ext cx="3207711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环境工具</a:t>
            </a:r>
            <a:endParaRPr lang="zh-CN" altLang="en-US" sz="855" dirty="0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MH_Number_3"/>
          <p:cNvSpPr/>
          <p:nvPr>
            <p:custDataLst>
              <p:tags r:id="rId6"/>
            </p:custDataLst>
          </p:nvPr>
        </p:nvSpPr>
        <p:spPr>
          <a:xfrm>
            <a:off x="6459328" y="3188684"/>
            <a:ext cx="785143" cy="7714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5" name="MH_Entry_3"/>
          <p:cNvSpPr/>
          <p:nvPr>
            <p:custDataLst>
              <p:tags r:id="rId7"/>
            </p:custDataLst>
          </p:nvPr>
        </p:nvSpPr>
        <p:spPr>
          <a:xfrm>
            <a:off x="7604762" y="3450617"/>
            <a:ext cx="3207711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原理方法</a:t>
            </a:r>
            <a:r>
              <a:rPr lang="en-US" altLang="zh-CN" sz="855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855" dirty="0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MH_Number_4"/>
          <p:cNvSpPr/>
          <p:nvPr>
            <p:custDataLst>
              <p:tags r:id="rId8"/>
            </p:custDataLst>
          </p:nvPr>
        </p:nvSpPr>
        <p:spPr>
          <a:xfrm>
            <a:off x="6459328" y="4299713"/>
            <a:ext cx="785143" cy="7714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7" name="MH_Entry_4"/>
          <p:cNvSpPr/>
          <p:nvPr>
            <p:custDataLst>
              <p:tags r:id="rId9"/>
            </p:custDataLst>
          </p:nvPr>
        </p:nvSpPr>
        <p:spPr>
          <a:xfrm>
            <a:off x="7604762" y="4561645"/>
            <a:ext cx="3207711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实现过程</a:t>
            </a:r>
            <a:endParaRPr lang="zh-CN" altLang="en-US" sz="855" dirty="0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MH_Number_4"/>
          <p:cNvSpPr/>
          <p:nvPr>
            <p:custDataLst>
              <p:tags r:id="rId10"/>
            </p:custDataLst>
          </p:nvPr>
        </p:nvSpPr>
        <p:spPr>
          <a:xfrm>
            <a:off x="6459328" y="5347948"/>
            <a:ext cx="785143" cy="77141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9" name="MH_Entry_4"/>
          <p:cNvSpPr/>
          <p:nvPr>
            <p:custDataLst>
              <p:tags r:id="rId11"/>
            </p:custDataLst>
          </p:nvPr>
        </p:nvSpPr>
        <p:spPr>
          <a:xfrm>
            <a:off x="7604762" y="5609879"/>
            <a:ext cx="3207711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实验结果</a:t>
            </a:r>
            <a:endParaRPr lang="zh-CN" altLang="en-US" sz="855" dirty="0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24962" y="2278560"/>
            <a:ext cx="2126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天津科技大学矢量图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235" y="368935"/>
            <a:ext cx="2950210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 animBg="1"/>
      <p:bldP spid="31" grpId="0" bldLvl="0" animBg="1"/>
      <p:bldP spid="32" grpId="0" animBg="1"/>
      <p:bldP spid="33" grpId="0" bldLvl="0" animBg="1"/>
      <p:bldP spid="34" grpId="0" animBg="1"/>
      <p:bldP spid="35" grpId="0" bldLvl="0" animBg="1"/>
      <p:bldP spid="36" grpId="0" animBg="1"/>
      <p:bldP spid="37" grpId="0" bldLvl="0" animBg="1"/>
      <p:bldP spid="38" grpId="0" animBg="1"/>
      <p:bldP spid="39" grpId="0" bldLvl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:\校园春景\滨海中\TUST4232.jpgTUST4232"/>
          <p:cNvPicPr preferRelativeResize="0">
            <a:picLocks noChangeAspect="1"/>
          </p:cNvPicPr>
          <p:nvPr/>
        </p:nvPicPr>
        <p:blipFill rotWithShape="1">
          <a:blip r:embed="rId1"/>
          <a:srcRect t="49203"/>
          <a:stretch>
            <a:fillRect/>
          </a:stretch>
        </p:blipFill>
        <p:spPr>
          <a:xfrm>
            <a:off x="0" y="0"/>
            <a:ext cx="12192000" cy="4128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组合 15"/>
          <p:cNvGrpSpPr/>
          <p:nvPr/>
        </p:nvGrpSpPr>
        <p:grpSpPr>
          <a:xfrm>
            <a:off x="5029270" y="457590"/>
            <a:ext cx="5252650" cy="275590"/>
            <a:chOff x="3466688" y="6446016"/>
            <a:chExt cx="5252650" cy="275590"/>
          </a:xfrm>
        </p:grpSpPr>
        <p:sp>
          <p:nvSpPr>
            <p:cNvPr id="18" name="矩形 17"/>
            <p:cNvSpPr/>
            <p:nvPr/>
          </p:nvSpPr>
          <p:spPr>
            <a:xfrm>
              <a:off x="5324793" y="6446016"/>
              <a:ext cx="1483995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渤海之滨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·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海河之畔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466688" y="6584515"/>
              <a:ext cx="142464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70811" y="6584515"/>
              <a:ext cx="1448527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平行四边形 31"/>
          <p:cNvSpPr/>
          <p:nvPr/>
        </p:nvSpPr>
        <p:spPr>
          <a:xfrm>
            <a:off x="711704" y="3637234"/>
            <a:ext cx="3690568" cy="2780345"/>
          </a:xfrm>
          <a:prstGeom prst="parallelogram">
            <a:avLst>
              <a:gd name="adj" fmla="val 43853"/>
            </a:avLst>
          </a:prstGeom>
          <a:solidFill>
            <a:srgbClr val="1862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MH_Others_1"/>
          <p:cNvSpPr txBox="1"/>
          <p:nvPr>
            <p:custDataLst>
              <p:tags r:id="rId2"/>
            </p:custDataLst>
          </p:nvPr>
        </p:nvSpPr>
        <p:spPr>
          <a:xfrm>
            <a:off x="1306055" y="3997302"/>
            <a:ext cx="2589333" cy="2060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09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109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67112" y="4617244"/>
            <a:ext cx="3019124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1862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实验题目</a:t>
            </a:r>
            <a:endParaRPr lang="zh-CN" altLang="en-US" sz="4000" b="1" dirty="0">
              <a:solidFill>
                <a:srgbClr val="18629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011103" y="6442206"/>
            <a:ext cx="21386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尚德尚学尚行 </a:t>
            </a:r>
            <a:r>
              <a:rPr lang="en-US" altLang="zh-CN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爱国爱校爱人</a:t>
            </a:r>
            <a:endParaRPr lang="zh-CN" altLang="en-US" sz="12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521258" y="6584515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270811" y="6584515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天津科技大学矢量图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6235" y="368935"/>
            <a:ext cx="2950210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Docer搜索：半想象现实   http://chn.docer.com/works/?userid=199927538"/>
          <p:cNvSpPr txBox="1"/>
          <p:nvPr/>
        </p:nvSpPr>
        <p:spPr>
          <a:xfrm>
            <a:off x="1271270" y="32970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实验题目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36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271270" y="789984"/>
            <a:ext cx="86804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sp>
        <p:nvSpPr>
          <p:cNvPr id="38" name="标题 1"/>
          <p:cNvSpPr txBox="1"/>
          <p:nvPr/>
        </p:nvSpPr>
        <p:spPr>
          <a:xfrm>
            <a:off x="6673850" y="1671320"/>
            <a:ext cx="5033645" cy="246316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18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手写数字识别的Fisher分类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18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2" name="图片 11" descr="E:\校园夏景\_UST3800.jpg_UST38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69605" y="1773314"/>
            <a:ext cx="4966970" cy="3311371"/>
          </a:xfrm>
          <a:prstGeom prst="rect">
            <a:avLst/>
          </a:prstGeom>
        </p:spPr>
      </p:pic>
      <p:pic>
        <p:nvPicPr>
          <p:cNvPr id="2" name="图片 1" descr="天津科技大学矢量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19490" y="5951220"/>
            <a:ext cx="2950210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:\校园夏景\_UST3802.jpg_UST3802"/>
          <p:cNvPicPr>
            <a:picLocks noChangeAspect="1"/>
          </p:cNvPicPr>
          <p:nvPr/>
        </p:nvPicPr>
        <p:blipFill rotWithShape="1">
          <a:blip r:embed="rId1">
            <a:lum bright="6000" contrast="12000"/>
          </a:blip>
          <a:srcRect t="35852" b="13352"/>
          <a:stretch>
            <a:fillRect/>
          </a:stretch>
        </p:blipFill>
        <p:spPr>
          <a:xfrm>
            <a:off x="0" y="0"/>
            <a:ext cx="12192000" cy="4128770"/>
          </a:xfrm>
          <a:prstGeom prst="rect">
            <a:avLst/>
          </a:prstGeom>
        </p:spPr>
      </p:pic>
      <p:sp>
        <p:nvSpPr>
          <p:cNvPr id="32" name="平行四边形 31"/>
          <p:cNvSpPr/>
          <p:nvPr/>
        </p:nvSpPr>
        <p:spPr>
          <a:xfrm>
            <a:off x="711704" y="3637234"/>
            <a:ext cx="3690568" cy="2780345"/>
          </a:xfrm>
          <a:prstGeom prst="parallelogram">
            <a:avLst>
              <a:gd name="adj" fmla="val 43853"/>
            </a:avLst>
          </a:prstGeom>
          <a:solidFill>
            <a:srgbClr val="1862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MH_Others_1"/>
          <p:cNvSpPr txBox="1"/>
          <p:nvPr>
            <p:custDataLst>
              <p:tags r:id="rId2"/>
            </p:custDataLst>
          </p:nvPr>
        </p:nvSpPr>
        <p:spPr>
          <a:xfrm>
            <a:off x="1306055" y="3997302"/>
            <a:ext cx="2589333" cy="2060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09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109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67112" y="4617244"/>
            <a:ext cx="3019124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1862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环境</a:t>
            </a:r>
            <a:r>
              <a:rPr lang="zh-CN" altLang="en-US" sz="4000" b="1" dirty="0">
                <a:solidFill>
                  <a:srgbClr val="1862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工具</a:t>
            </a:r>
            <a:endParaRPr lang="zh-CN" altLang="en-US" sz="4000" b="1" dirty="0">
              <a:solidFill>
                <a:srgbClr val="18629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521258" y="6584515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270811" y="6584515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5029270" y="457590"/>
            <a:ext cx="5252650" cy="275590"/>
            <a:chOff x="3466688" y="6446016"/>
            <a:chExt cx="5252650" cy="275590"/>
          </a:xfrm>
        </p:grpSpPr>
        <p:sp>
          <p:nvSpPr>
            <p:cNvPr id="23" name="矩形 22"/>
            <p:cNvSpPr/>
            <p:nvPr/>
          </p:nvSpPr>
          <p:spPr>
            <a:xfrm>
              <a:off x="5324793" y="6446016"/>
              <a:ext cx="149225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六十余载</a:t>
              </a:r>
              <a:r>
                <a:rPr lang="en-US" altLang="zh-CN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峥嵘岁月</a:t>
              </a:r>
              <a:endPara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466688" y="6584515"/>
              <a:ext cx="14246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7270811" y="6584515"/>
              <a:ext cx="14485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011103" y="6442206"/>
            <a:ext cx="21386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尚德尚学尚行 </a:t>
            </a:r>
            <a:r>
              <a:rPr lang="en-US" altLang="zh-CN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爱国爱校爱人</a:t>
            </a:r>
            <a:endParaRPr lang="zh-CN" altLang="en-US" sz="12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天津科技大学矢量图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8605" y="296545"/>
            <a:ext cx="2950210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cer搜索：半想象现实   http://chn.docer.com/works/?userid=199927538"/>
          <p:cNvSpPr txBox="1"/>
          <p:nvPr/>
        </p:nvSpPr>
        <p:spPr>
          <a:xfrm>
            <a:off x="1200677" y="33907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环境工具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4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200677" y="799356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天津科技大学矢量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03005" y="5908675"/>
            <a:ext cx="2950210" cy="59753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602865" y="1299210"/>
            <a:ext cx="6835140" cy="4109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E:\校园春景\河西\TUST2048.jpgTUST2048"/>
          <p:cNvPicPr>
            <a:picLocks noChangeAspect="1"/>
          </p:cNvPicPr>
          <p:nvPr/>
        </p:nvPicPr>
        <p:blipFill rotWithShape="1">
          <a:blip r:embed="rId1">
            <a:lum bright="6000" contrast="12000"/>
          </a:blip>
          <a:srcRect t="10386" b="41732"/>
          <a:stretch>
            <a:fillRect/>
          </a:stretch>
        </p:blipFill>
        <p:spPr>
          <a:xfrm>
            <a:off x="-12700" y="0"/>
            <a:ext cx="12204700" cy="3896360"/>
          </a:xfrm>
          <a:prstGeom prst="rect">
            <a:avLst/>
          </a:prstGeom>
        </p:spPr>
      </p:pic>
      <p:sp>
        <p:nvSpPr>
          <p:cNvPr id="32" name="平行四边形 31"/>
          <p:cNvSpPr/>
          <p:nvPr/>
        </p:nvSpPr>
        <p:spPr>
          <a:xfrm>
            <a:off x="711704" y="3637234"/>
            <a:ext cx="3690568" cy="2780345"/>
          </a:xfrm>
          <a:prstGeom prst="parallelogram">
            <a:avLst>
              <a:gd name="adj" fmla="val 43853"/>
            </a:avLst>
          </a:prstGeom>
          <a:solidFill>
            <a:srgbClr val="1862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MH_Others_1"/>
          <p:cNvSpPr txBox="1"/>
          <p:nvPr>
            <p:custDataLst>
              <p:tags r:id="rId2"/>
            </p:custDataLst>
          </p:nvPr>
        </p:nvSpPr>
        <p:spPr>
          <a:xfrm>
            <a:off x="1306055" y="3997302"/>
            <a:ext cx="2589333" cy="20602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09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109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67112" y="4617244"/>
            <a:ext cx="3019124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1862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原理</a:t>
            </a:r>
            <a:r>
              <a:rPr lang="zh-CN" altLang="en-US" sz="4000" b="1" dirty="0">
                <a:solidFill>
                  <a:srgbClr val="1862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方法</a:t>
            </a:r>
            <a:endParaRPr lang="zh-CN" altLang="en-US" sz="4000" b="1" dirty="0">
              <a:solidFill>
                <a:srgbClr val="18629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521258" y="6584515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270811" y="6584515"/>
            <a:ext cx="2370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583750" y="457590"/>
            <a:ext cx="5252650" cy="275590"/>
            <a:chOff x="3466688" y="6446016"/>
            <a:chExt cx="5252650" cy="275590"/>
          </a:xfrm>
        </p:grpSpPr>
        <p:sp>
          <p:nvSpPr>
            <p:cNvPr id="23" name="矩形 22"/>
            <p:cNvSpPr/>
            <p:nvPr/>
          </p:nvSpPr>
          <p:spPr>
            <a:xfrm>
              <a:off x="5324793" y="6446016"/>
              <a:ext cx="1537335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津门立校</a:t>
              </a:r>
              <a:r>
                <a:rPr lang="en-US" altLang="zh-CN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弦歌不缀</a:t>
              </a:r>
              <a:r>
                <a:rPr lang="en-US" altLang="zh-CN" sz="1200" dirty="0">
                  <a:solidFill>
                    <a:srgbClr val="18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466688" y="6584515"/>
              <a:ext cx="14246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7270811" y="6584515"/>
              <a:ext cx="14485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011103" y="6442206"/>
            <a:ext cx="21386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尚德尚学尚行 </a:t>
            </a:r>
            <a:r>
              <a:rPr lang="en-US" altLang="zh-CN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· </a:t>
            </a:r>
            <a:r>
              <a:rPr lang="zh-CN" altLang="en-US" sz="12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爱国爱校爱人</a:t>
            </a:r>
            <a:endParaRPr lang="zh-CN" altLang="en-US" sz="12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天津科技大学矢量图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2905" y="296545"/>
            <a:ext cx="2950210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Docer搜索：半想象现实   http://chn.docer.com/works/?userid=199927538"/>
          <p:cNvSpPr txBox="1"/>
          <p:nvPr/>
        </p:nvSpPr>
        <p:spPr>
          <a:xfrm>
            <a:off x="1200677" y="33907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原理方法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80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1200677" y="799356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pic>
        <p:nvPicPr>
          <p:cNvPr id="5" name="图片 4" descr="天津科技大学矢量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50655" y="339090"/>
            <a:ext cx="2950210" cy="597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5005" y="126619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Fisher 判别分析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0785" y="2016760"/>
            <a:ext cx="3125470" cy="3379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Fisher（费歇）判别思想是投影，使多维问题简化为一维问题来处理。选择一个适当的投影轴,使所有的样本点都投影到这个轴上得到一个投影值。对这个投影轴的方向的要求是：使每一类内的投影值所形成的类内离差尽可能小，而不同类间的投影值所形成的类间离差尽可能大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4412615" y="884555"/>
            <a:ext cx="5438775" cy="5633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1425" y="215900"/>
            <a:ext cx="7169150" cy="642620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91436" y="391735"/>
            <a:ext cx="32755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912704" y="396120"/>
            <a:ext cx="112132" cy="537905"/>
          </a:xfrm>
          <a:prstGeom prst="rect">
            <a:avLst/>
          </a:prstGeom>
          <a:solidFill>
            <a:srgbClr val="18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Docer搜索：半想象现实   http://chn.docer.com/works/?userid=199927538"/>
          <p:cNvSpPr txBox="1"/>
          <p:nvPr>
            <p:custDataLst>
              <p:tags r:id="rId4"/>
            </p:custDataLst>
          </p:nvPr>
        </p:nvSpPr>
        <p:spPr>
          <a:xfrm>
            <a:off x="1200677" y="33907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40101010101" charset="-122"/>
                <a:sym typeface="+mn-lt"/>
              </a:rPr>
              <a:t>原理方法</a:t>
            </a:r>
            <a:endParaRPr lang="zh-CN" altLang="en-US" sz="24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40101010101" charset="-122"/>
              <a:sym typeface="+mn-lt"/>
            </a:endParaRPr>
          </a:p>
        </p:txBody>
      </p:sp>
      <p:sp>
        <p:nvSpPr>
          <p:cNvPr id="80" name="Docer搜索：半想象现实   http://chn.docer.com/works/?userid=19992753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>
            <p:custDataLst>
              <p:tags r:id="rId5"/>
            </p:custDataLst>
          </p:nvPr>
        </p:nvSpPr>
        <p:spPr>
          <a:xfrm>
            <a:off x="1200677" y="799356"/>
            <a:ext cx="3441065" cy="24511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 dirty="0">
                <a:solidFill>
                  <a:srgbClr val="1862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四岁半简体" panose="02010600010101010101" charset="-122"/>
              </a:rPr>
              <a:t>TITLE HERE</a:t>
            </a:r>
            <a:endParaRPr lang="en-US" altLang="zh-CN" sz="1000" dirty="0">
              <a:solidFill>
                <a:srgbClr val="1862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四岁半简体" panose="0201060001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72350" y="607695"/>
            <a:ext cx="3261360" cy="803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96275" y="3848100"/>
            <a:ext cx="3895725" cy="83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0432,&quot;width&quot;:18743}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4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PP_MARK_KEY" val="86d0f45c-de44-42d3-a91b-f6d8a7349ddc"/>
  <p:tag name="COMMONDATA" val="eyJoZGlkIjoiYWM2Njg4ZTRiMjA5NzYyN2I4NWZiMjNlOGY4M2M3MWEifQ=="/>
  <p:tag name="commondata" val="eyJoZGlkIjoiMDA5NzczYjVkOTE3ZWI1NGJjMGY0MWJhOWI1M2EwNmMifQ==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2083</Words>
  <Application>WPS 演示</Application>
  <PresentationFormat>宽屏</PresentationFormat>
  <Paragraphs>180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等线</vt:lpstr>
      <vt:lpstr>Times New Roman</vt:lpstr>
      <vt:lpstr>华文黑体</vt:lpstr>
      <vt:lpstr>黑体</vt:lpstr>
      <vt:lpstr>方正四岁半简体</vt:lpstr>
      <vt:lpstr>等线 Light</vt:lpstr>
      <vt:lpstr>Calibri</vt:lpstr>
      <vt:lpstr>方正宋刻本秀楷简体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向 心仪</dc:creator>
  <cp:lastModifiedBy>ko king</cp:lastModifiedBy>
  <cp:revision>75</cp:revision>
  <dcterms:created xsi:type="dcterms:W3CDTF">2020-04-26T00:21:00Z</dcterms:created>
  <dcterms:modified xsi:type="dcterms:W3CDTF">2023-10-16T08:21:08Z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2052-12.1.0.15398</vt:lpwstr>
  </property>
  <property fmtid="{D5CDD505-2E9C-101B-9397-08002B2CF9AE}" pid="3" name="ICV">
    <vt:lpwstr>190FA16761364CAE8E2D386A852677C6_12</vt:lpwstr>
  </property>
</Properties>
</file>